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ogyawan Iskandar" initials="YI" lastIdx="1" clrIdx="6">
    <p:extLst>
      <p:ext uri="{19B8F6BF-5375-455C-9EA6-DF929625EA0E}">
        <p15:presenceInfo xmlns:p15="http://schemas.microsoft.com/office/powerpoint/2012/main" userId="S-1-5-21-3735442150-837391316-2815371720-39892" providerId="AD"/>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320" y="7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64113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407903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63941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18029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8498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85514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52112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4158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1-6x%20labs-jupyter-spacex-Data%20wrangling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2-4x%20jupyter-labs-eda-dataviz.ipynb.jupyterlite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2-2x%20jupyter-labs-eda-sql-coursera_sqllite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3-2x%20lab_jupyter_launch_site_location.jupyterlite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4-2x%20SpaceX_Machine_Learning_Prediction_Part_5.jupyterlite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Twentsix/ForCourseraForLearning/tree/cc699aed01d898c19206a90fbbc46b11743d4499/FinalProjec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1-2x%20jupyter-labs-spacex-data-collection-api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wentsix/ForCourseraForLearning/blob/cc699aed01d898c19206a90fbbc46b11743d4499/FinalProject/10-1-4x%20jupyter-labs-webscraping_Execute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73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Yogyawan</a:t>
            </a:r>
          </a:p>
          <a:p>
            <a:r>
              <a:rPr lang="en-US" dirty="0">
                <a:solidFill>
                  <a:schemeClr val="bg2"/>
                </a:solidFill>
                <a:latin typeface="Abadi" panose="020B0604020104020204" pitchFamily="34" charset="0"/>
                <a:ea typeface="SF Pro" pitchFamily="2" charset="0"/>
                <a:cs typeface="SF Pro" pitchFamily="2" charset="0"/>
              </a:rPr>
              <a:t>2024-03-25 (YYYY-MM-DD)</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1" dirty="0"/>
              <a:t>Import libraries, dealing missing values, calculate, and export</a:t>
            </a:r>
          </a:p>
          <a:p>
            <a:r>
              <a:rPr lang="en-US" sz="1600" b="1" dirty="0"/>
              <a:t>Calculate the number of launches on each site</a:t>
            </a:r>
          </a:p>
          <a:p>
            <a:r>
              <a:rPr lang="en-US" sz="1600" b="1" dirty="0"/>
              <a:t>Calculate the number and occurrence of each orbit</a:t>
            </a:r>
          </a:p>
          <a:p>
            <a:r>
              <a:rPr lang="en-US" sz="1600" b="1" dirty="0"/>
              <a:t>Calculate the number and </a:t>
            </a:r>
            <a:r>
              <a:rPr lang="en-US" sz="1600" b="1" dirty="0" err="1"/>
              <a:t>occurence</a:t>
            </a:r>
            <a:r>
              <a:rPr lang="en-US" sz="1600" b="1" dirty="0"/>
              <a:t> of mission outcome of the orbits</a:t>
            </a:r>
          </a:p>
          <a:p>
            <a:r>
              <a:rPr lang="en-US" sz="1600" b="1" dirty="0"/>
              <a:t>Create a landing outcome label from Outcome column</a:t>
            </a:r>
          </a:p>
          <a:p>
            <a:r>
              <a:rPr lang="en-US" dirty="0">
                <a:hlinkClick r:id="rId3"/>
              </a:rPr>
              <a:t>https://github.com/Twentsix/ForCourseraForLearning/blob/cc699aed01d898c19206a90fbbc46b11743d4499/FinalProject/10-1-6x%20labs-jupyter-spacex-Data%20wrangling_Executed.ipynb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from seaborn library to see a correlation between variables across dataset, and also using bar chart to see a relationship between variables, and using line chart to see a trends.</a:t>
            </a:r>
          </a:p>
          <a:p>
            <a:r>
              <a:rPr lang="en-US" dirty="0">
                <a:hlinkClick r:id="rId3"/>
              </a:rPr>
              <a:t>https://github.com/Twentsix/ForCourseraForLearning/blob/cc699aed01d898c19206a90fbbc46b11743d4499/FinalProject/10-2-4x%20jupyter-labs-eda-dataviz.ipynb.jupyterlite_Executed.ipynb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display unique launch sites in the space mission</a:t>
            </a:r>
          </a:p>
          <a:p>
            <a:pPr>
              <a:lnSpc>
                <a:spcPct val="100000"/>
              </a:lnSpc>
              <a:spcBef>
                <a:spcPts val="1400"/>
              </a:spcBef>
            </a:pPr>
            <a:r>
              <a:rPr lang="en-US" sz="2200" dirty="0">
                <a:solidFill>
                  <a:schemeClr val="accent3">
                    <a:lumMod val="25000"/>
                  </a:schemeClr>
                </a:solidFill>
                <a:latin typeface="Abadi"/>
              </a:rPr>
              <a:t>To display the total payload mass, average payload mass, list of date, name of boosters, total number of mission outcomes, and count of landing outcomes carried by boosters launched by NASA</a:t>
            </a:r>
            <a:endParaRPr lang="en-US" sz="2200" dirty="0">
              <a:solidFill>
                <a:schemeClr val="accent3">
                  <a:lumMod val="25000"/>
                </a:schemeClr>
              </a:solidFill>
              <a:latin typeface="Abadi" panose="020B0604020104020204" pitchFamily="34" charset="0"/>
            </a:endParaRPr>
          </a:p>
          <a:p>
            <a:r>
              <a:rPr lang="en-US" dirty="0">
                <a:hlinkClick r:id="rId3"/>
              </a:rPr>
              <a:t>https://github.com/Twentsix/ForCourseraForLearning/blob/cc699aed01d898c19206a90fbbc46b11743d4499/FinalProject/10-2-2x%20jupyter-labs-eda-sql-coursera_sqllite_Executed.ipynb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Adding marker and label to each points of latitudes and longitudes of launch sites of SpaceX and also distances on given site map</a:t>
            </a:r>
          </a:p>
          <a:p>
            <a:pPr>
              <a:lnSpc>
                <a:spcPct val="100000"/>
              </a:lnSpc>
              <a:spcBef>
                <a:spcPts val="1400"/>
              </a:spcBef>
            </a:pPr>
            <a:r>
              <a:rPr lang="en-US" sz="2200" dirty="0">
                <a:solidFill>
                  <a:schemeClr val="accent3">
                    <a:lumMod val="25000"/>
                  </a:schemeClr>
                </a:solidFill>
                <a:latin typeface="Abadi" panose="020B0604020104020204" pitchFamily="34" charset="0"/>
              </a:rPr>
              <a:t>To add clarity and also knowledge of where the information of launch sites.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https://github.com/Twentsix/ForCourseraForLearning/blob/cc699aed01d898c19206a90fbbc46b11743d4499/FinalProject/10-3-2x%20lab_jupyter_launch_site_location.jupyterlite_Executed.ipynb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Adding pie chart and scatter plot to see a percentage and relationships between payload mass (kg) and each classes.</a:t>
            </a:r>
          </a:p>
          <a:p>
            <a:pPr>
              <a:lnSpc>
                <a:spcPct val="100000"/>
              </a:lnSpc>
              <a:spcBef>
                <a:spcPts val="1400"/>
              </a:spcBef>
            </a:pPr>
            <a:r>
              <a:rPr lang="en-US" sz="2200" dirty="0">
                <a:solidFill>
                  <a:schemeClr val="accent3">
                    <a:lumMod val="25000"/>
                  </a:schemeClr>
                </a:solidFill>
                <a:latin typeface="Abadi" panose="020B0604020104020204" pitchFamily="34" charset="0"/>
              </a:rPr>
              <a:t>To see each different classes to its own group.</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https://github.com/Twentsix/ForCourseraForLearning/blob/cc699aed01d898c19206a90fbbc46b11743d4499/FinalProject/spacex_dash_app.py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Logistics Regression Method, Support Vector Method, Decision Tree Method, K-Nearest Neighbors Method</a:t>
            </a:r>
          </a:p>
          <a:p>
            <a:pPr>
              <a:lnSpc>
                <a:spcPct val="100000"/>
              </a:lnSpc>
              <a:spcBef>
                <a:spcPts val="1400"/>
              </a:spcBef>
            </a:pP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X_train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X_test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Y_train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Y_test</a:t>
            </a:r>
            <a:r>
              <a:rPr lang="en-US" sz="2200" dirty="0">
                <a:solidFill>
                  <a:schemeClr val="accent3">
                    <a:lumMod val="25000"/>
                  </a:schemeClr>
                </a:solidFill>
                <a:latin typeface="Abadi" panose="020B0604020104020204" pitchFamily="34" charset="0"/>
              </a:rPr>
              <a:t>, score(), predict(), fit(), </a:t>
            </a:r>
            <a:r>
              <a:rPr lang="en-US" sz="2200" dirty="0" err="1">
                <a:solidFill>
                  <a:schemeClr val="accent3">
                    <a:lumMod val="25000"/>
                  </a:schemeClr>
                </a:solidFill>
                <a:latin typeface="Abadi" panose="020B0604020104020204" pitchFamily="34" charset="0"/>
              </a:rPr>
              <a:t>DecisionTreeClassifier</a:t>
            </a:r>
            <a:r>
              <a:rPr lang="en-US" sz="2200" dirty="0">
                <a:solidFill>
                  <a:schemeClr val="accent3">
                    <a:lumMod val="25000"/>
                  </a:schemeClr>
                </a:solidFill>
                <a:latin typeface="Abadi" panose="020B0604020104020204" pitchFamily="34" charset="0"/>
              </a:rPr>
              <a:t>()</a:t>
            </a:r>
          </a:p>
          <a:p>
            <a:r>
              <a:rPr lang="en-US" dirty="0">
                <a:hlinkClick r:id="rId3"/>
              </a:rPr>
              <a:t>https://github.com/Twentsix/ForCourseraForLearning/blob/cc699aed01d898c19206a90fbbc46b11743d4499/FinalProject/10-4-2x%20SpaceX_Machine_Learning_Prediction_Part_5.jupyterlite_Executed.ipynb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945944A-A005-461F-A674-E14ADA2750F6}"/>
              </a:ext>
            </a:extLst>
          </p:cNvPr>
          <p:cNvPicPr>
            <a:picLocks noChangeAspect="1"/>
          </p:cNvPicPr>
          <p:nvPr/>
        </p:nvPicPr>
        <p:blipFill>
          <a:blip r:embed="rId4"/>
          <a:stretch>
            <a:fillRect/>
          </a:stretch>
        </p:blipFill>
        <p:spPr>
          <a:xfrm>
            <a:off x="6095999" y="1315453"/>
            <a:ext cx="6096001" cy="2113548"/>
          </a:xfrm>
          <a:prstGeom prst="rect">
            <a:avLst/>
          </a:prstGeom>
        </p:spPr>
      </p:pic>
      <p:pic>
        <p:nvPicPr>
          <p:cNvPr id="6" name="Picture 5">
            <a:extLst>
              <a:ext uri="{FF2B5EF4-FFF2-40B4-BE49-F238E27FC236}">
                <a16:creationId xmlns:a16="http://schemas.microsoft.com/office/drawing/2014/main" id="{07F3748E-3C1A-4650-9AD3-D34C83C89B4B}"/>
              </a:ext>
            </a:extLst>
          </p:cNvPr>
          <p:cNvPicPr>
            <a:picLocks noChangeAspect="1"/>
          </p:cNvPicPr>
          <p:nvPr/>
        </p:nvPicPr>
        <p:blipFill>
          <a:blip r:embed="rId5"/>
          <a:stretch>
            <a:fillRect/>
          </a:stretch>
        </p:blipFill>
        <p:spPr>
          <a:xfrm>
            <a:off x="6271810" y="3489158"/>
            <a:ext cx="5744377" cy="1409897"/>
          </a:xfrm>
          <a:prstGeom prst="rect">
            <a:avLst/>
          </a:prstGeom>
        </p:spPr>
      </p:pic>
      <p:pic>
        <p:nvPicPr>
          <p:cNvPr id="10" name="Picture 9">
            <a:extLst>
              <a:ext uri="{FF2B5EF4-FFF2-40B4-BE49-F238E27FC236}">
                <a16:creationId xmlns:a16="http://schemas.microsoft.com/office/drawing/2014/main" id="{E542D9DA-8E05-40DF-BF5D-979FB925653B}"/>
              </a:ext>
            </a:extLst>
          </p:cNvPr>
          <p:cNvPicPr>
            <a:picLocks noChangeAspect="1"/>
          </p:cNvPicPr>
          <p:nvPr/>
        </p:nvPicPr>
        <p:blipFill>
          <a:blip r:embed="rId6"/>
          <a:stretch>
            <a:fillRect/>
          </a:stretch>
        </p:blipFill>
        <p:spPr>
          <a:xfrm>
            <a:off x="6096000" y="4967232"/>
            <a:ext cx="5021179" cy="1676634"/>
          </a:xfrm>
          <a:prstGeom prst="rect">
            <a:avLst/>
          </a:prstGeom>
        </p:spPr>
      </p:pic>
      <p:pic>
        <p:nvPicPr>
          <p:cNvPr id="12" name="Picture 11">
            <a:extLst>
              <a:ext uri="{FF2B5EF4-FFF2-40B4-BE49-F238E27FC236}">
                <a16:creationId xmlns:a16="http://schemas.microsoft.com/office/drawing/2014/main" id="{DFB74F25-914C-45BD-B010-355ABFB1590C}"/>
              </a:ext>
            </a:extLst>
          </p:cNvPr>
          <p:cNvPicPr>
            <a:picLocks noChangeAspect="1"/>
          </p:cNvPicPr>
          <p:nvPr/>
        </p:nvPicPr>
        <p:blipFill>
          <a:blip r:embed="rId7"/>
          <a:stretch>
            <a:fillRect/>
          </a:stretch>
        </p:blipFill>
        <p:spPr>
          <a:xfrm>
            <a:off x="770011" y="3429001"/>
            <a:ext cx="5256853" cy="3428999"/>
          </a:xfrm>
          <a:prstGeom prst="rect">
            <a:avLst/>
          </a:prstGeom>
        </p:spPr>
      </p:pic>
      <p:pic>
        <p:nvPicPr>
          <p:cNvPr id="14" name="Picture 13">
            <a:extLst>
              <a:ext uri="{FF2B5EF4-FFF2-40B4-BE49-F238E27FC236}">
                <a16:creationId xmlns:a16="http://schemas.microsoft.com/office/drawing/2014/main" id="{BF772696-2363-41AA-A8D8-BEF9A1B13F77}"/>
              </a:ext>
            </a:extLst>
          </p:cNvPr>
          <p:cNvPicPr>
            <a:picLocks noChangeAspect="1"/>
          </p:cNvPicPr>
          <p:nvPr/>
        </p:nvPicPr>
        <p:blipFill>
          <a:blip r:embed="rId8"/>
          <a:stretch>
            <a:fillRect/>
          </a:stretch>
        </p:blipFill>
        <p:spPr>
          <a:xfrm>
            <a:off x="770012" y="1315453"/>
            <a:ext cx="5325988" cy="211354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0DFE05D-36FA-4539-A5E2-BDD0B9479AFC}"/>
              </a:ext>
            </a:extLst>
          </p:cNvPr>
          <p:cNvPicPr>
            <a:picLocks noChangeAspect="1"/>
          </p:cNvPicPr>
          <p:nvPr/>
        </p:nvPicPr>
        <p:blipFill>
          <a:blip r:embed="rId3"/>
          <a:stretch>
            <a:fillRect/>
          </a:stretch>
        </p:blipFill>
        <p:spPr>
          <a:xfrm>
            <a:off x="361149" y="1325585"/>
            <a:ext cx="11469701" cy="3267531"/>
          </a:xfrm>
          <a:prstGeom prst="rect">
            <a:avLst/>
          </a:prstGeom>
        </p:spPr>
      </p:pic>
      <p:sp>
        <p:nvSpPr>
          <p:cNvPr id="7" name="Rectangle 6">
            <a:extLst>
              <a:ext uri="{FF2B5EF4-FFF2-40B4-BE49-F238E27FC236}">
                <a16:creationId xmlns:a16="http://schemas.microsoft.com/office/drawing/2014/main" id="{5B3660A9-3E7D-43E6-A5E2-8434E63072BB}"/>
              </a:ext>
            </a:extLst>
          </p:cNvPr>
          <p:cNvSpPr/>
          <p:nvPr/>
        </p:nvSpPr>
        <p:spPr>
          <a:xfrm>
            <a:off x="361149" y="4774712"/>
            <a:ext cx="11469701"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Relationship between Flight Number vs. Launch Site.</a:t>
            </a:r>
            <a:endParaRPr lang="en-ID" sz="24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1444E07-D4EE-48D3-8FD5-F756567FD1DB}"/>
              </a:ext>
            </a:extLst>
          </p:cNvPr>
          <p:cNvPicPr>
            <a:picLocks noChangeAspect="1"/>
          </p:cNvPicPr>
          <p:nvPr/>
        </p:nvPicPr>
        <p:blipFill>
          <a:blip r:embed="rId3"/>
          <a:stretch>
            <a:fillRect/>
          </a:stretch>
        </p:blipFill>
        <p:spPr>
          <a:xfrm>
            <a:off x="356386" y="1332102"/>
            <a:ext cx="11479227" cy="3286584"/>
          </a:xfrm>
          <a:prstGeom prst="rect">
            <a:avLst/>
          </a:prstGeom>
        </p:spPr>
      </p:pic>
      <p:sp>
        <p:nvSpPr>
          <p:cNvPr id="7" name="Rectangle 6">
            <a:extLst>
              <a:ext uri="{FF2B5EF4-FFF2-40B4-BE49-F238E27FC236}">
                <a16:creationId xmlns:a16="http://schemas.microsoft.com/office/drawing/2014/main" id="{565B4E9D-E537-4AF3-8B60-709A09F6AFA7}"/>
              </a:ext>
            </a:extLst>
          </p:cNvPr>
          <p:cNvSpPr/>
          <p:nvPr/>
        </p:nvSpPr>
        <p:spPr>
          <a:xfrm>
            <a:off x="356386" y="4708477"/>
            <a:ext cx="11479227"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Relationship between Payload vs. Launch Site.</a:t>
            </a:r>
            <a:endParaRPr lang="en-ID" sz="2400"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F3CAAFE-A1D1-4CAF-A2CD-B225FC35C21C}"/>
              </a:ext>
            </a:extLst>
          </p:cNvPr>
          <p:cNvPicPr>
            <a:picLocks noChangeAspect="1"/>
          </p:cNvPicPr>
          <p:nvPr/>
        </p:nvPicPr>
        <p:blipFill>
          <a:blip r:embed="rId4"/>
          <a:stretch>
            <a:fillRect/>
          </a:stretch>
        </p:blipFill>
        <p:spPr>
          <a:xfrm>
            <a:off x="4207548" y="1424356"/>
            <a:ext cx="7078063" cy="4601217"/>
          </a:xfrm>
          <a:prstGeom prst="rect">
            <a:avLst/>
          </a:prstGeom>
        </p:spPr>
      </p:pic>
      <p:sp>
        <p:nvSpPr>
          <p:cNvPr id="8" name="Rectangle 7">
            <a:extLst>
              <a:ext uri="{FF2B5EF4-FFF2-40B4-BE49-F238E27FC236}">
                <a16:creationId xmlns:a16="http://schemas.microsoft.com/office/drawing/2014/main" id="{69A29AF1-846C-4182-B3AA-345644434316}"/>
              </a:ext>
            </a:extLst>
          </p:cNvPr>
          <p:cNvSpPr/>
          <p:nvPr/>
        </p:nvSpPr>
        <p:spPr>
          <a:xfrm>
            <a:off x="906389" y="1424356"/>
            <a:ext cx="2783295" cy="4601217"/>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ES-L1, GEO, HEO, and SSO have a higher success.</a:t>
            </a:r>
            <a:endParaRPr lang="en-ID" sz="32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62CFF46-8DE3-4A60-B79B-DA91B740A825}"/>
              </a:ext>
            </a:extLst>
          </p:cNvPr>
          <p:cNvPicPr>
            <a:picLocks noChangeAspect="1"/>
          </p:cNvPicPr>
          <p:nvPr/>
        </p:nvPicPr>
        <p:blipFill>
          <a:blip r:embed="rId3"/>
          <a:stretch>
            <a:fillRect/>
          </a:stretch>
        </p:blipFill>
        <p:spPr>
          <a:xfrm>
            <a:off x="1618625" y="1321519"/>
            <a:ext cx="8954750" cy="2867425"/>
          </a:xfrm>
          <a:prstGeom prst="rect">
            <a:avLst/>
          </a:prstGeom>
        </p:spPr>
      </p:pic>
      <p:sp>
        <p:nvSpPr>
          <p:cNvPr id="7" name="Rectangle 6">
            <a:extLst>
              <a:ext uri="{FF2B5EF4-FFF2-40B4-BE49-F238E27FC236}">
                <a16:creationId xmlns:a16="http://schemas.microsoft.com/office/drawing/2014/main" id="{170A244E-73D6-41FF-817F-4F8B9FC67CC5}"/>
              </a:ext>
            </a:extLst>
          </p:cNvPr>
          <p:cNvSpPr/>
          <p:nvPr/>
        </p:nvSpPr>
        <p:spPr>
          <a:xfrm>
            <a:off x="1618625" y="4329626"/>
            <a:ext cx="8954750"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Relationship between Flight Number vs. Orbit Type.</a:t>
            </a:r>
            <a:endParaRPr lang="en-ID" sz="2400"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584C1CC-6EBE-4EC8-B2E2-A98B73790A55}"/>
              </a:ext>
            </a:extLst>
          </p:cNvPr>
          <p:cNvPicPr>
            <a:picLocks noChangeAspect="1"/>
          </p:cNvPicPr>
          <p:nvPr/>
        </p:nvPicPr>
        <p:blipFill>
          <a:blip r:embed="rId3"/>
          <a:stretch>
            <a:fillRect/>
          </a:stretch>
        </p:blipFill>
        <p:spPr>
          <a:xfrm>
            <a:off x="1570993" y="1329293"/>
            <a:ext cx="9050013" cy="2819794"/>
          </a:xfrm>
          <a:prstGeom prst="rect">
            <a:avLst/>
          </a:prstGeom>
        </p:spPr>
      </p:pic>
      <p:sp>
        <p:nvSpPr>
          <p:cNvPr id="7" name="Rectangle 6">
            <a:extLst>
              <a:ext uri="{FF2B5EF4-FFF2-40B4-BE49-F238E27FC236}">
                <a16:creationId xmlns:a16="http://schemas.microsoft.com/office/drawing/2014/main" id="{96DCF61B-3057-421E-8003-4753BD4FE5EB}"/>
              </a:ext>
            </a:extLst>
          </p:cNvPr>
          <p:cNvSpPr/>
          <p:nvPr/>
        </p:nvSpPr>
        <p:spPr>
          <a:xfrm>
            <a:off x="1570993" y="4329626"/>
            <a:ext cx="9050013"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Relationship between Payload vs. Orbit Type.</a:t>
            </a:r>
            <a:endParaRPr lang="en-ID" sz="2400"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CD3E531-FD45-4CF3-BA8B-564283747AAB}"/>
              </a:ext>
            </a:extLst>
          </p:cNvPr>
          <p:cNvPicPr>
            <a:picLocks noChangeAspect="1"/>
          </p:cNvPicPr>
          <p:nvPr/>
        </p:nvPicPr>
        <p:blipFill>
          <a:blip r:embed="rId3"/>
          <a:stretch>
            <a:fillRect/>
          </a:stretch>
        </p:blipFill>
        <p:spPr>
          <a:xfrm>
            <a:off x="5865130" y="1413212"/>
            <a:ext cx="5420481" cy="4286848"/>
          </a:xfrm>
          <a:prstGeom prst="rect">
            <a:avLst/>
          </a:prstGeom>
        </p:spPr>
      </p:pic>
      <p:sp>
        <p:nvSpPr>
          <p:cNvPr id="7" name="Rectangle 6">
            <a:extLst>
              <a:ext uri="{FF2B5EF4-FFF2-40B4-BE49-F238E27FC236}">
                <a16:creationId xmlns:a16="http://schemas.microsoft.com/office/drawing/2014/main" id="{00568DB1-75FB-4A94-A961-BF783C96CD08}"/>
              </a:ext>
            </a:extLst>
          </p:cNvPr>
          <p:cNvSpPr/>
          <p:nvPr/>
        </p:nvSpPr>
        <p:spPr>
          <a:xfrm>
            <a:off x="906389" y="1413212"/>
            <a:ext cx="4531885" cy="4286848"/>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The success rate since 2013 kept increasing till 2020.</a:t>
            </a:r>
            <a:endParaRPr lang="en-ID" sz="40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57DF0AF-7D96-46C3-9BA4-5CCFA6156D55}"/>
              </a:ext>
            </a:extLst>
          </p:cNvPr>
          <p:cNvPicPr>
            <a:picLocks noChangeAspect="1"/>
          </p:cNvPicPr>
          <p:nvPr/>
        </p:nvPicPr>
        <p:blipFill>
          <a:blip r:embed="rId3"/>
          <a:stretch>
            <a:fillRect/>
          </a:stretch>
        </p:blipFill>
        <p:spPr>
          <a:xfrm>
            <a:off x="5796345" y="1372758"/>
            <a:ext cx="5489266" cy="4412678"/>
          </a:xfrm>
          <a:prstGeom prst="rect">
            <a:avLst/>
          </a:prstGeom>
        </p:spPr>
      </p:pic>
      <p:sp>
        <p:nvSpPr>
          <p:cNvPr id="7" name="Rectangle 6">
            <a:extLst>
              <a:ext uri="{FF2B5EF4-FFF2-40B4-BE49-F238E27FC236}">
                <a16:creationId xmlns:a16="http://schemas.microsoft.com/office/drawing/2014/main" id="{F15396D0-1863-4365-986E-CD07CEBCB237}"/>
              </a:ext>
            </a:extLst>
          </p:cNvPr>
          <p:cNvSpPr/>
          <p:nvPr/>
        </p:nvSpPr>
        <p:spPr>
          <a:xfrm>
            <a:off x="770011" y="1372758"/>
            <a:ext cx="4828684" cy="4412678"/>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There are 4 unique name of each launch sites which is:</a:t>
            </a:r>
          </a:p>
          <a:p>
            <a:pPr algn="ctr"/>
            <a:r>
              <a:rPr lang="en-US" sz="3200" dirty="0"/>
              <a:t>CCAFS LC-40</a:t>
            </a:r>
          </a:p>
          <a:p>
            <a:pPr algn="ctr"/>
            <a:r>
              <a:rPr lang="en-US" sz="3200" dirty="0"/>
              <a:t>VAFB SLC-4E</a:t>
            </a:r>
          </a:p>
          <a:p>
            <a:pPr algn="ctr"/>
            <a:r>
              <a:rPr lang="en-US" sz="3200" dirty="0"/>
              <a:t>KSC LC-39A</a:t>
            </a:r>
          </a:p>
          <a:p>
            <a:pPr algn="ctr"/>
            <a:r>
              <a:rPr lang="en-US" sz="3200" dirty="0"/>
              <a:t>CCAFS SLC-40</a:t>
            </a:r>
            <a:endParaRPr lang="en-ID" sz="32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0342DA9-6FD4-4D1A-82C8-B9B42C5743B6}"/>
              </a:ext>
            </a:extLst>
          </p:cNvPr>
          <p:cNvPicPr>
            <a:picLocks noChangeAspect="1"/>
          </p:cNvPicPr>
          <p:nvPr/>
        </p:nvPicPr>
        <p:blipFill>
          <a:blip r:embed="rId3"/>
          <a:stretch>
            <a:fillRect/>
          </a:stretch>
        </p:blipFill>
        <p:spPr>
          <a:xfrm>
            <a:off x="1447151" y="1314155"/>
            <a:ext cx="9297698" cy="4229690"/>
          </a:xfrm>
          <a:prstGeom prst="rect">
            <a:avLst/>
          </a:prstGeom>
        </p:spPr>
      </p:pic>
      <p:sp>
        <p:nvSpPr>
          <p:cNvPr id="7" name="Rectangle 6">
            <a:extLst>
              <a:ext uri="{FF2B5EF4-FFF2-40B4-BE49-F238E27FC236}">
                <a16:creationId xmlns:a16="http://schemas.microsoft.com/office/drawing/2014/main" id="{8BC5F3F6-869A-4DDE-8175-509FD4556870}"/>
              </a:ext>
            </a:extLst>
          </p:cNvPr>
          <p:cNvSpPr/>
          <p:nvPr/>
        </p:nvSpPr>
        <p:spPr>
          <a:xfrm>
            <a:off x="1447151" y="5669508"/>
            <a:ext cx="9297698"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Display top 5 rows of launch sites with the name begins with ‘CCA’</a:t>
            </a:r>
            <a:endParaRPr lang="en-ID" sz="24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98135F4-3E6E-4F52-869A-3FB770034A2D}"/>
              </a:ext>
            </a:extLst>
          </p:cNvPr>
          <p:cNvPicPr>
            <a:picLocks noChangeAspect="1"/>
          </p:cNvPicPr>
          <p:nvPr/>
        </p:nvPicPr>
        <p:blipFill>
          <a:blip r:embed="rId3"/>
          <a:stretch>
            <a:fillRect/>
          </a:stretch>
        </p:blipFill>
        <p:spPr>
          <a:xfrm>
            <a:off x="3872937" y="1843402"/>
            <a:ext cx="7412674" cy="3418407"/>
          </a:xfrm>
          <a:prstGeom prst="rect">
            <a:avLst/>
          </a:prstGeom>
        </p:spPr>
      </p:pic>
      <p:sp>
        <p:nvSpPr>
          <p:cNvPr id="7" name="Rectangle 6">
            <a:extLst>
              <a:ext uri="{FF2B5EF4-FFF2-40B4-BE49-F238E27FC236}">
                <a16:creationId xmlns:a16="http://schemas.microsoft.com/office/drawing/2014/main" id="{12E172F0-701B-4428-94DE-2E3E4094DA4E}"/>
              </a:ext>
            </a:extLst>
          </p:cNvPr>
          <p:cNvSpPr/>
          <p:nvPr/>
        </p:nvSpPr>
        <p:spPr>
          <a:xfrm>
            <a:off x="770011" y="1843402"/>
            <a:ext cx="2967800" cy="3418407"/>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Total payload mass (Kg) launched by NASA (CRS) with 48213 Kg</a:t>
            </a:r>
            <a:endParaRPr lang="en-ID" sz="3200"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3812A4A-CE68-4927-AC58-2BC8E8484079}"/>
              </a:ext>
            </a:extLst>
          </p:cNvPr>
          <p:cNvPicPr>
            <a:picLocks noChangeAspect="1"/>
          </p:cNvPicPr>
          <p:nvPr/>
        </p:nvPicPr>
        <p:blipFill>
          <a:blip r:embed="rId4"/>
          <a:stretch>
            <a:fillRect/>
          </a:stretch>
        </p:blipFill>
        <p:spPr>
          <a:xfrm>
            <a:off x="2080556" y="1458590"/>
            <a:ext cx="8030887" cy="2933597"/>
          </a:xfrm>
          <a:prstGeom prst="rect">
            <a:avLst/>
          </a:prstGeom>
        </p:spPr>
      </p:pic>
      <p:sp>
        <p:nvSpPr>
          <p:cNvPr id="7" name="Rectangle 6">
            <a:extLst>
              <a:ext uri="{FF2B5EF4-FFF2-40B4-BE49-F238E27FC236}">
                <a16:creationId xmlns:a16="http://schemas.microsoft.com/office/drawing/2014/main" id="{BC0BC6AE-8409-40B2-9914-20ACA009D076}"/>
              </a:ext>
            </a:extLst>
          </p:cNvPr>
          <p:cNvSpPr/>
          <p:nvPr/>
        </p:nvSpPr>
        <p:spPr>
          <a:xfrm>
            <a:off x="2080556" y="4641707"/>
            <a:ext cx="8030888"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Average payload mass (Kg) carried by booster version F9 v1.1 with 2928.4 Kg</a:t>
            </a:r>
            <a:endParaRPr lang="en-ID" sz="24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8922E98-2874-4C2B-AB35-83BB13313F42}"/>
              </a:ext>
            </a:extLst>
          </p:cNvPr>
          <p:cNvPicPr>
            <a:picLocks noChangeAspect="1"/>
          </p:cNvPicPr>
          <p:nvPr/>
        </p:nvPicPr>
        <p:blipFill>
          <a:blip r:embed="rId3"/>
          <a:stretch>
            <a:fillRect/>
          </a:stretch>
        </p:blipFill>
        <p:spPr>
          <a:xfrm>
            <a:off x="2142952" y="1342592"/>
            <a:ext cx="7906096" cy="3470039"/>
          </a:xfrm>
          <a:prstGeom prst="rect">
            <a:avLst/>
          </a:prstGeom>
        </p:spPr>
      </p:pic>
      <p:sp>
        <p:nvSpPr>
          <p:cNvPr id="7" name="Rectangle 6">
            <a:extLst>
              <a:ext uri="{FF2B5EF4-FFF2-40B4-BE49-F238E27FC236}">
                <a16:creationId xmlns:a16="http://schemas.microsoft.com/office/drawing/2014/main" id="{95604793-CC9D-4AB2-8016-2DC73CF8BB35}"/>
              </a:ext>
            </a:extLst>
          </p:cNvPr>
          <p:cNvSpPr/>
          <p:nvPr/>
        </p:nvSpPr>
        <p:spPr>
          <a:xfrm>
            <a:off x="2142952" y="5020558"/>
            <a:ext cx="7906096" cy="757703"/>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It was on Dec, 22th 2015 the first successful landing outcome in ground pad achieved.</a:t>
            </a:r>
            <a:endParaRPr lang="en-ID" sz="2400"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0D1FAA8-8F1B-45AF-8F49-F2721615ADDC}"/>
              </a:ext>
            </a:extLst>
          </p:cNvPr>
          <p:cNvPicPr>
            <a:picLocks noChangeAspect="1"/>
          </p:cNvPicPr>
          <p:nvPr/>
        </p:nvPicPr>
        <p:blipFill>
          <a:blip r:embed="rId4"/>
          <a:stretch>
            <a:fillRect/>
          </a:stretch>
        </p:blipFill>
        <p:spPr>
          <a:xfrm>
            <a:off x="1542414" y="1378409"/>
            <a:ext cx="9107171" cy="3010320"/>
          </a:xfrm>
          <a:prstGeom prst="rect">
            <a:avLst/>
          </a:prstGeom>
        </p:spPr>
      </p:pic>
      <p:sp>
        <p:nvSpPr>
          <p:cNvPr id="7" name="Rectangle 6">
            <a:extLst>
              <a:ext uri="{FF2B5EF4-FFF2-40B4-BE49-F238E27FC236}">
                <a16:creationId xmlns:a16="http://schemas.microsoft.com/office/drawing/2014/main" id="{483E4EA9-E271-44A4-8AD5-69C6F7A3B051}"/>
              </a:ext>
            </a:extLst>
          </p:cNvPr>
          <p:cNvSpPr/>
          <p:nvPr/>
        </p:nvSpPr>
        <p:spPr>
          <a:xfrm>
            <a:off x="1542414" y="4449447"/>
            <a:ext cx="9107170" cy="1576126"/>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There are 4 booster version which have success in drone ship and have payload mass greater than 4000 Kg but less than 6000 Kg, which are:</a:t>
            </a:r>
          </a:p>
          <a:p>
            <a:pPr algn="ctr"/>
            <a:r>
              <a:rPr lang="en-ID" sz="2400" dirty="0"/>
              <a:t>F9 FT B1022, F9 FT B1026, F9 FT B1021.2, F9 FT B1031.2</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872533"/>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4666753-62DE-4929-BE5A-074E77643241}"/>
              </a:ext>
            </a:extLst>
          </p:cNvPr>
          <p:cNvPicPr>
            <a:picLocks noChangeAspect="1"/>
          </p:cNvPicPr>
          <p:nvPr/>
        </p:nvPicPr>
        <p:blipFill>
          <a:blip r:embed="rId3"/>
          <a:stretch>
            <a:fillRect/>
          </a:stretch>
        </p:blipFill>
        <p:spPr>
          <a:xfrm>
            <a:off x="1495390" y="1304219"/>
            <a:ext cx="9201219" cy="3460287"/>
          </a:xfrm>
          <a:prstGeom prst="rect">
            <a:avLst/>
          </a:prstGeom>
        </p:spPr>
      </p:pic>
      <p:sp>
        <p:nvSpPr>
          <p:cNvPr id="7" name="Rectangle 6">
            <a:extLst>
              <a:ext uri="{FF2B5EF4-FFF2-40B4-BE49-F238E27FC236}">
                <a16:creationId xmlns:a16="http://schemas.microsoft.com/office/drawing/2014/main" id="{CDBB6275-26B9-4FB6-9E1C-34A12FA20454}"/>
              </a:ext>
            </a:extLst>
          </p:cNvPr>
          <p:cNvSpPr/>
          <p:nvPr/>
        </p:nvSpPr>
        <p:spPr>
          <a:xfrm>
            <a:off x="1495389" y="4828676"/>
            <a:ext cx="9201219" cy="549050"/>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There are 101 success and 1 failure from the data.</a:t>
            </a:r>
            <a:endParaRPr lang="en-ID" sz="24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12339FE-2EB8-4328-88B7-17CAEED74888}"/>
              </a:ext>
            </a:extLst>
          </p:cNvPr>
          <p:cNvPicPr>
            <a:picLocks noChangeAspect="1"/>
          </p:cNvPicPr>
          <p:nvPr/>
        </p:nvPicPr>
        <p:blipFill>
          <a:blip r:embed="rId3"/>
          <a:stretch>
            <a:fillRect/>
          </a:stretch>
        </p:blipFill>
        <p:spPr>
          <a:xfrm>
            <a:off x="3293021" y="1376724"/>
            <a:ext cx="7992590" cy="4648849"/>
          </a:xfrm>
          <a:prstGeom prst="rect">
            <a:avLst/>
          </a:prstGeom>
        </p:spPr>
      </p:pic>
      <p:sp>
        <p:nvSpPr>
          <p:cNvPr id="7" name="Rectangle 6">
            <a:extLst>
              <a:ext uri="{FF2B5EF4-FFF2-40B4-BE49-F238E27FC236}">
                <a16:creationId xmlns:a16="http://schemas.microsoft.com/office/drawing/2014/main" id="{A1820E7D-0EF6-47D8-BDFF-C734B7B8F9C3}"/>
              </a:ext>
            </a:extLst>
          </p:cNvPr>
          <p:cNvSpPr/>
          <p:nvPr/>
        </p:nvSpPr>
        <p:spPr>
          <a:xfrm>
            <a:off x="770011" y="1376724"/>
            <a:ext cx="2406326" cy="4648849"/>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There are 12 booster version which have carried the maximum payload mass (Kg)</a:t>
            </a:r>
            <a:endParaRPr lang="en-ID" sz="32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70247AA-114F-4657-A8F4-7A92A7CB11DA}"/>
              </a:ext>
            </a:extLst>
          </p:cNvPr>
          <p:cNvPicPr>
            <a:picLocks noChangeAspect="1"/>
          </p:cNvPicPr>
          <p:nvPr/>
        </p:nvPicPr>
        <p:blipFill>
          <a:blip r:embed="rId3"/>
          <a:stretch>
            <a:fillRect/>
          </a:stretch>
        </p:blipFill>
        <p:spPr>
          <a:xfrm>
            <a:off x="1417160" y="1325476"/>
            <a:ext cx="9357680" cy="3817212"/>
          </a:xfrm>
          <a:prstGeom prst="rect">
            <a:avLst/>
          </a:prstGeom>
        </p:spPr>
      </p:pic>
      <p:sp>
        <p:nvSpPr>
          <p:cNvPr id="7" name="Rectangle 6">
            <a:extLst>
              <a:ext uri="{FF2B5EF4-FFF2-40B4-BE49-F238E27FC236}">
                <a16:creationId xmlns:a16="http://schemas.microsoft.com/office/drawing/2014/main" id="{F727EBF4-3693-42A6-87C0-2F22D493ECEF}"/>
              </a:ext>
            </a:extLst>
          </p:cNvPr>
          <p:cNvSpPr/>
          <p:nvPr/>
        </p:nvSpPr>
        <p:spPr>
          <a:xfrm>
            <a:off x="1417160" y="5256508"/>
            <a:ext cx="9357680" cy="401639"/>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There are 2 failure landing outcomes in drone ship in the year 2015.</a:t>
            </a:r>
            <a:endParaRPr lang="en-ID" sz="2400"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E7A4654-D92B-4607-A032-4901B8F703E6}"/>
              </a:ext>
            </a:extLst>
          </p:cNvPr>
          <p:cNvPicPr>
            <a:picLocks noChangeAspect="1"/>
          </p:cNvPicPr>
          <p:nvPr/>
        </p:nvPicPr>
        <p:blipFill>
          <a:blip r:embed="rId3"/>
          <a:stretch>
            <a:fillRect/>
          </a:stretch>
        </p:blipFill>
        <p:spPr>
          <a:xfrm>
            <a:off x="1523362" y="1310918"/>
            <a:ext cx="9145276" cy="3915321"/>
          </a:xfrm>
          <a:prstGeom prst="rect">
            <a:avLst/>
          </a:prstGeom>
        </p:spPr>
      </p:pic>
      <p:sp>
        <p:nvSpPr>
          <p:cNvPr id="7" name="Rectangle 6">
            <a:extLst>
              <a:ext uri="{FF2B5EF4-FFF2-40B4-BE49-F238E27FC236}">
                <a16:creationId xmlns:a16="http://schemas.microsoft.com/office/drawing/2014/main" id="{F47590C5-9495-4F13-9CE9-E726B1BB97DA}"/>
              </a:ext>
            </a:extLst>
          </p:cNvPr>
          <p:cNvSpPr/>
          <p:nvPr/>
        </p:nvSpPr>
        <p:spPr>
          <a:xfrm>
            <a:off x="1523362" y="5346262"/>
            <a:ext cx="9145276" cy="679311"/>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There are 8 records in total, which is landing outcomes such as success and failure between the date June, 4</a:t>
            </a:r>
            <a:r>
              <a:rPr lang="en-US" sz="2400" baseline="30000" dirty="0"/>
              <a:t>th</a:t>
            </a:r>
            <a:r>
              <a:rPr lang="en-US" sz="2400" dirty="0"/>
              <a:t> 2010 until March, 20</a:t>
            </a:r>
            <a:r>
              <a:rPr lang="en-US" sz="2400" baseline="30000" dirty="0"/>
              <a:t>th</a:t>
            </a:r>
            <a:r>
              <a:rPr lang="en-US" sz="2400" dirty="0"/>
              <a:t> 2017.</a:t>
            </a:r>
            <a:endParaRPr lang="en-ID" sz="24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4 Launch Sites</a:t>
            </a:r>
          </a:p>
        </p:txBody>
      </p:sp>
      <p:pic>
        <p:nvPicPr>
          <p:cNvPr id="6" name="Picture 5">
            <a:extLst>
              <a:ext uri="{FF2B5EF4-FFF2-40B4-BE49-F238E27FC236}">
                <a16:creationId xmlns:a16="http://schemas.microsoft.com/office/drawing/2014/main" id="{1D8D4365-48D3-467E-A8CE-FC29ACBA7E6B}"/>
              </a:ext>
            </a:extLst>
          </p:cNvPr>
          <p:cNvPicPr>
            <a:picLocks noChangeAspect="1"/>
          </p:cNvPicPr>
          <p:nvPr/>
        </p:nvPicPr>
        <p:blipFill>
          <a:blip r:embed="rId3"/>
          <a:stretch>
            <a:fillRect/>
          </a:stretch>
        </p:blipFill>
        <p:spPr>
          <a:xfrm>
            <a:off x="1642441" y="1284606"/>
            <a:ext cx="8907118" cy="4544059"/>
          </a:xfrm>
          <a:prstGeom prst="rect">
            <a:avLst/>
          </a:prstGeom>
        </p:spPr>
      </p:pic>
      <p:sp>
        <p:nvSpPr>
          <p:cNvPr id="7" name="Rectangle 6">
            <a:extLst>
              <a:ext uri="{FF2B5EF4-FFF2-40B4-BE49-F238E27FC236}">
                <a16:creationId xmlns:a16="http://schemas.microsoft.com/office/drawing/2014/main" id="{08BBD2DA-59F7-4890-9CE9-8ACC6D324FF6}"/>
              </a:ext>
            </a:extLst>
          </p:cNvPr>
          <p:cNvSpPr/>
          <p:nvPr/>
        </p:nvSpPr>
        <p:spPr>
          <a:xfrm>
            <a:off x="1642441" y="5886736"/>
            <a:ext cx="8907118" cy="679311"/>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Folium map with 4 different sites and markers for each launch sites.</a:t>
            </a:r>
            <a:endParaRPr lang="en-ID" sz="24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for Success and Failure</a:t>
            </a:r>
          </a:p>
        </p:txBody>
      </p:sp>
      <p:pic>
        <p:nvPicPr>
          <p:cNvPr id="4" name="Picture 3">
            <a:extLst>
              <a:ext uri="{FF2B5EF4-FFF2-40B4-BE49-F238E27FC236}">
                <a16:creationId xmlns:a16="http://schemas.microsoft.com/office/drawing/2014/main" id="{D9ECDEF6-EDAA-44C0-85FD-C687D3AC5553}"/>
              </a:ext>
            </a:extLst>
          </p:cNvPr>
          <p:cNvPicPr>
            <a:picLocks noChangeAspect="1"/>
          </p:cNvPicPr>
          <p:nvPr/>
        </p:nvPicPr>
        <p:blipFill>
          <a:blip r:embed="rId4"/>
          <a:stretch>
            <a:fillRect/>
          </a:stretch>
        </p:blipFill>
        <p:spPr>
          <a:xfrm>
            <a:off x="3347372" y="1385872"/>
            <a:ext cx="5497256" cy="3572104"/>
          </a:xfrm>
          <a:prstGeom prst="rect">
            <a:avLst/>
          </a:prstGeom>
        </p:spPr>
      </p:pic>
      <p:sp>
        <p:nvSpPr>
          <p:cNvPr id="7" name="Rectangle 6">
            <a:extLst>
              <a:ext uri="{FF2B5EF4-FFF2-40B4-BE49-F238E27FC236}">
                <a16:creationId xmlns:a16="http://schemas.microsoft.com/office/drawing/2014/main" id="{6629DFD8-FCED-4067-9FD5-9AEE47CF72B4}"/>
              </a:ext>
            </a:extLst>
          </p:cNvPr>
          <p:cNvSpPr/>
          <p:nvPr/>
        </p:nvSpPr>
        <p:spPr>
          <a:xfrm>
            <a:off x="1523362" y="5006606"/>
            <a:ext cx="9145276" cy="679311"/>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Updated version from the last folium map, which added color for each markers for each launch sites.</a:t>
            </a:r>
            <a:endParaRPr lang="en-ID" sz="24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coastline point</a:t>
            </a:r>
          </a:p>
        </p:txBody>
      </p:sp>
      <p:pic>
        <p:nvPicPr>
          <p:cNvPr id="4" name="Picture 3">
            <a:extLst>
              <a:ext uri="{FF2B5EF4-FFF2-40B4-BE49-F238E27FC236}">
                <a16:creationId xmlns:a16="http://schemas.microsoft.com/office/drawing/2014/main" id="{3AF7E633-FC94-4697-BEAD-EDE0EDDAACC9}"/>
              </a:ext>
            </a:extLst>
          </p:cNvPr>
          <p:cNvPicPr>
            <a:picLocks noChangeAspect="1"/>
          </p:cNvPicPr>
          <p:nvPr/>
        </p:nvPicPr>
        <p:blipFill>
          <a:blip r:embed="rId3"/>
          <a:stretch>
            <a:fillRect/>
          </a:stretch>
        </p:blipFill>
        <p:spPr>
          <a:xfrm>
            <a:off x="2122024" y="1308433"/>
            <a:ext cx="7947951" cy="4241134"/>
          </a:xfrm>
          <a:prstGeom prst="rect">
            <a:avLst/>
          </a:prstGeom>
        </p:spPr>
      </p:pic>
      <p:sp>
        <p:nvSpPr>
          <p:cNvPr id="7" name="Rectangle 6">
            <a:extLst>
              <a:ext uri="{FF2B5EF4-FFF2-40B4-BE49-F238E27FC236}">
                <a16:creationId xmlns:a16="http://schemas.microsoft.com/office/drawing/2014/main" id="{C4CBEFD8-BECB-40FE-B4ED-0F7441CE8C76}"/>
              </a:ext>
            </a:extLst>
          </p:cNvPr>
          <p:cNvSpPr/>
          <p:nvPr/>
        </p:nvSpPr>
        <p:spPr>
          <a:xfrm>
            <a:off x="1523362" y="5640039"/>
            <a:ext cx="9145276" cy="679311"/>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Added Polyline between launch site to the selected coastline point.</a:t>
            </a:r>
            <a:endParaRPr lang="en-ID" sz="24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ABDDA489-13D5-4A60-AA26-24E0252B774B}"/>
              </a:ext>
            </a:extLst>
          </p:cNvPr>
          <p:cNvPicPr>
            <a:picLocks noChangeAspect="1"/>
          </p:cNvPicPr>
          <p:nvPr/>
        </p:nvPicPr>
        <p:blipFill>
          <a:blip r:embed="rId4"/>
          <a:stretch>
            <a:fillRect/>
          </a:stretch>
        </p:blipFill>
        <p:spPr>
          <a:xfrm>
            <a:off x="0" y="1289843"/>
            <a:ext cx="12192000" cy="53144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1495"/>
            <a:ext cx="10530113" cy="3088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Collecting, analyzing, visualizing, querying, make folium map &amp; interactive dashboard, and machine learning of SpaceX data.</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with Highest Launch Success Ratio</a:t>
            </a:r>
          </a:p>
        </p:txBody>
      </p:sp>
      <p:pic>
        <p:nvPicPr>
          <p:cNvPr id="4" name="Picture 3">
            <a:extLst>
              <a:ext uri="{FF2B5EF4-FFF2-40B4-BE49-F238E27FC236}">
                <a16:creationId xmlns:a16="http://schemas.microsoft.com/office/drawing/2014/main" id="{2C2B1C6C-25A8-43C5-A509-9952459E686B}"/>
              </a:ext>
            </a:extLst>
          </p:cNvPr>
          <p:cNvPicPr>
            <a:picLocks noChangeAspect="1"/>
          </p:cNvPicPr>
          <p:nvPr/>
        </p:nvPicPr>
        <p:blipFill>
          <a:blip r:embed="rId3"/>
          <a:stretch>
            <a:fillRect/>
          </a:stretch>
        </p:blipFill>
        <p:spPr>
          <a:xfrm>
            <a:off x="0" y="1283368"/>
            <a:ext cx="12192000" cy="44902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Scatter</a:t>
            </a:r>
          </a:p>
        </p:txBody>
      </p:sp>
      <p:pic>
        <p:nvPicPr>
          <p:cNvPr id="4" name="Picture 3">
            <a:extLst>
              <a:ext uri="{FF2B5EF4-FFF2-40B4-BE49-F238E27FC236}">
                <a16:creationId xmlns:a16="http://schemas.microsoft.com/office/drawing/2014/main" id="{9DBD6E44-0BC6-4860-BDC1-8CBC1B223A4B}"/>
              </a:ext>
            </a:extLst>
          </p:cNvPr>
          <p:cNvPicPr>
            <a:picLocks noChangeAspect="1"/>
          </p:cNvPicPr>
          <p:nvPr/>
        </p:nvPicPr>
        <p:blipFill>
          <a:blip r:embed="rId3"/>
          <a:stretch>
            <a:fillRect/>
          </a:stretch>
        </p:blipFill>
        <p:spPr>
          <a:xfrm>
            <a:off x="0" y="1331495"/>
            <a:ext cx="6096000" cy="2582779"/>
          </a:xfrm>
          <a:prstGeom prst="rect">
            <a:avLst/>
          </a:prstGeom>
        </p:spPr>
      </p:pic>
      <p:pic>
        <p:nvPicPr>
          <p:cNvPr id="7" name="Picture 6">
            <a:extLst>
              <a:ext uri="{FF2B5EF4-FFF2-40B4-BE49-F238E27FC236}">
                <a16:creationId xmlns:a16="http://schemas.microsoft.com/office/drawing/2014/main" id="{ACAEABB9-5A77-43F0-B9AE-E74D335CDD89}"/>
              </a:ext>
            </a:extLst>
          </p:cNvPr>
          <p:cNvPicPr>
            <a:picLocks noChangeAspect="1"/>
          </p:cNvPicPr>
          <p:nvPr/>
        </p:nvPicPr>
        <p:blipFill>
          <a:blip r:embed="rId4"/>
          <a:stretch>
            <a:fillRect/>
          </a:stretch>
        </p:blipFill>
        <p:spPr>
          <a:xfrm>
            <a:off x="6096000" y="1331495"/>
            <a:ext cx="6096000" cy="2582779"/>
          </a:xfrm>
          <a:prstGeom prst="rect">
            <a:avLst/>
          </a:prstGeom>
        </p:spPr>
      </p:pic>
      <p:pic>
        <p:nvPicPr>
          <p:cNvPr id="9" name="Picture 8">
            <a:extLst>
              <a:ext uri="{FF2B5EF4-FFF2-40B4-BE49-F238E27FC236}">
                <a16:creationId xmlns:a16="http://schemas.microsoft.com/office/drawing/2014/main" id="{D5117DD0-EF82-4E38-9AC3-066E608A23CE}"/>
              </a:ext>
            </a:extLst>
          </p:cNvPr>
          <p:cNvPicPr>
            <a:picLocks noChangeAspect="1"/>
          </p:cNvPicPr>
          <p:nvPr/>
        </p:nvPicPr>
        <p:blipFill>
          <a:blip r:embed="rId5"/>
          <a:stretch>
            <a:fillRect/>
          </a:stretch>
        </p:blipFill>
        <p:spPr>
          <a:xfrm>
            <a:off x="0" y="3914274"/>
            <a:ext cx="6096000" cy="2943726"/>
          </a:xfrm>
          <a:prstGeom prst="rect">
            <a:avLst/>
          </a:prstGeom>
        </p:spPr>
      </p:pic>
      <p:pic>
        <p:nvPicPr>
          <p:cNvPr id="11" name="Picture 10">
            <a:extLst>
              <a:ext uri="{FF2B5EF4-FFF2-40B4-BE49-F238E27FC236}">
                <a16:creationId xmlns:a16="http://schemas.microsoft.com/office/drawing/2014/main" id="{D3FDC663-3A85-4CD2-82E5-B7CACDCF7E75}"/>
              </a:ext>
            </a:extLst>
          </p:cNvPr>
          <p:cNvPicPr>
            <a:picLocks noChangeAspect="1"/>
          </p:cNvPicPr>
          <p:nvPr/>
        </p:nvPicPr>
        <p:blipFill>
          <a:blip r:embed="rId6"/>
          <a:stretch>
            <a:fillRect/>
          </a:stretch>
        </p:blipFill>
        <p:spPr>
          <a:xfrm>
            <a:off x="6096000" y="3914274"/>
            <a:ext cx="6096000" cy="294372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17B0E31-31C1-4A36-B16F-39B02C13E421}"/>
              </a:ext>
            </a:extLst>
          </p:cNvPr>
          <p:cNvPicPr>
            <a:picLocks noChangeAspect="1"/>
          </p:cNvPicPr>
          <p:nvPr/>
        </p:nvPicPr>
        <p:blipFill>
          <a:blip r:embed="rId3"/>
          <a:stretch>
            <a:fillRect/>
          </a:stretch>
        </p:blipFill>
        <p:spPr>
          <a:xfrm>
            <a:off x="1372985" y="1285972"/>
            <a:ext cx="9446029" cy="3654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9A82A2B-E18D-4325-8CE1-FEB91F5A4941}"/>
              </a:ext>
            </a:extLst>
          </p:cNvPr>
          <p:cNvPicPr>
            <a:picLocks noChangeAspect="1"/>
          </p:cNvPicPr>
          <p:nvPr/>
        </p:nvPicPr>
        <p:blipFill>
          <a:blip r:embed="rId4"/>
          <a:stretch>
            <a:fillRect/>
          </a:stretch>
        </p:blipFill>
        <p:spPr>
          <a:xfrm>
            <a:off x="770012" y="1267328"/>
            <a:ext cx="5325988" cy="2654968"/>
          </a:xfrm>
          <a:prstGeom prst="rect">
            <a:avLst/>
          </a:prstGeom>
        </p:spPr>
      </p:pic>
      <p:pic>
        <p:nvPicPr>
          <p:cNvPr id="7" name="Picture 6">
            <a:extLst>
              <a:ext uri="{FF2B5EF4-FFF2-40B4-BE49-F238E27FC236}">
                <a16:creationId xmlns:a16="http://schemas.microsoft.com/office/drawing/2014/main" id="{3D74D329-2D44-41E4-B00B-E8823FCDC309}"/>
              </a:ext>
            </a:extLst>
          </p:cNvPr>
          <p:cNvPicPr>
            <a:picLocks noChangeAspect="1"/>
          </p:cNvPicPr>
          <p:nvPr/>
        </p:nvPicPr>
        <p:blipFill>
          <a:blip r:embed="rId5"/>
          <a:stretch>
            <a:fillRect/>
          </a:stretch>
        </p:blipFill>
        <p:spPr>
          <a:xfrm>
            <a:off x="6096000" y="1267327"/>
            <a:ext cx="5325988" cy="2654969"/>
          </a:xfrm>
          <a:prstGeom prst="rect">
            <a:avLst/>
          </a:prstGeom>
        </p:spPr>
      </p:pic>
      <p:pic>
        <p:nvPicPr>
          <p:cNvPr id="10" name="Picture 9">
            <a:extLst>
              <a:ext uri="{FF2B5EF4-FFF2-40B4-BE49-F238E27FC236}">
                <a16:creationId xmlns:a16="http://schemas.microsoft.com/office/drawing/2014/main" id="{37CABE66-EEE3-4D37-8B0F-36545FE73C03}"/>
              </a:ext>
            </a:extLst>
          </p:cNvPr>
          <p:cNvPicPr>
            <a:picLocks noChangeAspect="1"/>
          </p:cNvPicPr>
          <p:nvPr/>
        </p:nvPicPr>
        <p:blipFill>
          <a:blip r:embed="rId6"/>
          <a:stretch>
            <a:fillRect/>
          </a:stretch>
        </p:blipFill>
        <p:spPr>
          <a:xfrm>
            <a:off x="770013" y="3922296"/>
            <a:ext cx="5325987" cy="2935704"/>
          </a:xfrm>
          <a:prstGeom prst="rect">
            <a:avLst/>
          </a:prstGeom>
        </p:spPr>
      </p:pic>
      <p:pic>
        <p:nvPicPr>
          <p:cNvPr id="12" name="Picture 11">
            <a:extLst>
              <a:ext uri="{FF2B5EF4-FFF2-40B4-BE49-F238E27FC236}">
                <a16:creationId xmlns:a16="http://schemas.microsoft.com/office/drawing/2014/main" id="{41B7E4DE-81DC-40A2-A235-88C827989420}"/>
              </a:ext>
            </a:extLst>
          </p:cNvPr>
          <p:cNvPicPr>
            <a:picLocks noChangeAspect="1"/>
          </p:cNvPicPr>
          <p:nvPr/>
        </p:nvPicPr>
        <p:blipFill>
          <a:blip r:embed="rId7"/>
          <a:stretch>
            <a:fillRect/>
          </a:stretch>
        </p:blipFill>
        <p:spPr>
          <a:xfrm>
            <a:off x="6095999" y="3922295"/>
            <a:ext cx="5325987" cy="29357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classification accuracy are Logistics Regression method, Support Vector Machine method, and K-Nearest Neighbors method.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https://github.com/Twentsix/ForCourseraForLearning/tree/cc699aed01d898c19206a90fbbc46b11743d4499/FinalProject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Perhaps by providing interactive dashboard and folium like map to public might help others interested in data science, rather than dataset in CSV format or others that need to be analyzed </a:t>
            </a:r>
            <a:r>
              <a:rPr lang="en-US" sz="2200">
                <a:solidFill>
                  <a:schemeClr val="accent3">
                    <a:lumMod val="25000"/>
                  </a:schemeClr>
                </a:solidFill>
                <a:latin typeface="Abadi" panose="020B0604020104020204" pitchFamily="34" charset="0"/>
              </a:rPr>
              <a:t>first.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Insights</a:t>
            </a:r>
          </a:p>
        </p:txBody>
      </p:sp>
    </p:spTree>
    <p:extLst>
      <p:ext uri="{BB962C8B-B14F-4D97-AF65-F5344CB8AC3E}">
        <p14:creationId xmlns:p14="http://schemas.microsoft.com/office/powerpoint/2010/main" val="3637536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collected through API, web scraping, and download a dataset.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Dealing with missing values and create a landing outcome label.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Perform Logistics Regression Method, Support Vector Method, Decision Tree Method, and K-Nearest Neighbors Method.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latin typeface="Abadi"/>
              </a:rPr>
              <a:t>The data collected through JSON results, web scraping, and download a dataset.</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E0F6E5C2-874F-4BE4-ABDC-5EB33528EEA8}"/>
              </a:ext>
            </a:extLst>
          </p:cNvPr>
          <p:cNvPicPr>
            <a:picLocks noChangeAspect="1"/>
          </p:cNvPicPr>
          <p:nvPr/>
        </p:nvPicPr>
        <p:blipFill>
          <a:blip r:embed="rId3"/>
          <a:stretch>
            <a:fillRect/>
          </a:stretch>
        </p:blipFill>
        <p:spPr>
          <a:xfrm>
            <a:off x="2517682" y="2695472"/>
            <a:ext cx="7156636" cy="269467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100" b="1" dirty="0"/>
              <a:t>Import Libraries and Define Auxiliary Functions</a:t>
            </a:r>
          </a:p>
          <a:p>
            <a:pPr>
              <a:lnSpc>
                <a:spcPct val="100000"/>
              </a:lnSpc>
              <a:spcBef>
                <a:spcPts val="1400"/>
              </a:spcBef>
            </a:pPr>
            <a:r>
              <a:rPr lang="en-US" sz="2100" b="1" dirty="0"/>
              <a:t>Request and parse the SpaceX launch data using the GET request</a:t>
            </a:r>
          </a:p>
          <a:p>
            <a:pPr>
              <a:lnSpc>
                <a:spcPct val="100000"/>
              </a:lnSpc>
              <a:spcBef>
                <a:spcPts val="1400"/>
              </a:spcBef>
            </a:pPr>
            <a:r>
              <a:rPr lang="en-US" sz="2100" b="1" dirty="0"/>
              <a:t>Filter the </a:t>
            </a:r>
            <a:r>
              <a:rPr lang="en-US" sz="2100" b="1" dirty="0" err="1"/>
              <a:t>dataframe</a:t>
            </a:r>
            <a:r>
              <a:rPr lang="en-US" sz="2100" b="1" dirty="0"/>
              <a:t> to only include Falcon9 launches</a:t>
            </a:r>
          </a:p>
          <a:p>
            <a:pPr>
              <a:lnSpc>
                <a:spcPct val="100000"/>
              </a:lnSpc>
              <a:spcBef>
                <a:spcPts val="1400"/>
              </a:spcBef>
            </a:pPr>
            <a:r>
              <a:rPr lang="en-US" sz="2100" b="1" dirty="0"/>
              <a:t>Data wrangling</a:t>
            </a:r>
          </a:p>
          <a:p>
            <a:pPr>
              <a:lnSpc>
                <a:spcPct val="100000"/>
              </a:lnSpc>
              <a:spcBef>
                <a:spcPts val="1400"/>
              </a:spcBef>
            </a:pPr>
            <a:r>
              <a:rPr lang="en-US" sz="2100" b="1" dirty="0"/>
              <a:t>Dealing with missing values</a:t>
            </a:r>
          </a:p>
          <a:p>
            <a:pPr>
              <a:lnSpc>
                <a:spcPct val="100000"/>
              </a:lnSpc>
              <a:spcBef>
                <a:spcPts val="1400"/>
              </a:spcBef>
            </a:pPr>
            <a:endParaRPr lang="en-US" sz="2200" dirty="0">
              <a:solidFill>
                <a:schemeClr val="accent3">
                  <a:lumMod val="25000"/>
                </a:schemeClr>
              </a:solidFill>
              <a:latin typeface="Abadi"/>
            </a:endParaRPr>
          </a:p>
          <a:p>
            <a:r>
              <a:rPr lang="en-US" dirty="0">
                <a:hlinkClick r:id="rId3"/>
              </a:rPr>
              <a:t>https://github.com/Twentsix/ForCourseraForLearning/blob/cc699aed01d898c19206a90fbbc46b11743d4499/FinalProject/10-1-2x%20jupyter-labs-spacex-data-collection-api_Executed.ipynb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A6D7905-25A1-41E6-A9A5-31207CF0A68C}"/>
              </a:ext>
            </a:extLst>
          </p:cNvPr>
          <p:cNvPicPr>
            <a:picLocks noChangeAspect="1"/>
          </p:cNvPicPr>
          <p:nvPr/>
        </p:nvPicPr>
        <p:blipFill>
          <a:blip r:embed="rId4"/>
          <a:stretch>
            <a:fillRect/>
          </a:stretch>
        </p:blipFill>
        <p:spPr>
          <a:xfrm>
            <a:off x="7855420" y="1457307"/>
            <a:ext cx="1718703" cy="50929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b="1" dirty="0"/>
              <a:t>Request the Falcon9 Launch Wiki page from its URL</a:t>
            </a:r>
          </a:p>
          <a:p>
            <a:pPr>
              <a:lnSpc>
                <a:spcPct val="100000"/>
              </a:lnSpc>
              <a:spcBef>
                <a:spcPts val="1400"/>
              </a:spcBef>
            </a:pPr>
            <a:r>
              <a:rPr lang="en-US" sz="1600" b="1" dirty="0"/>
              <a:t>Extract all column/variable names from the HTML table header</a:t>
            </a:r>
          </a:p>
          <a:p>
            <a:pPr>
              <a:lnSpc>
                <a:spcPct val="100000"/>
              </a:lnSpc>
              <a:spcBef>
                <a:spcPts val="1400"/>
              </a:spcBef>
            </a:pPr>
            <a:r>
              <a:rPr lang="en-US" sz="1600" b="1" dirty="0"/>
              <a:t>Create a data frame by parsing the launch HTML tables</a:t>
            </a:r>
            <a:endParaRPr lang="en-US" sz="1600" b="1"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https://github.com/Twentsix/ForCourseraForLearning/blob/cc699aed01d898c19206a90fbbc46b11743d4499/FinalProject/10-1-4x%20jupyter-labs-webscraping_Executed.ipynb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72B2D07-6C22-4599-AD2F-65B8AE755ED7}"/>
              </a:ext>
            </a:extLst>
          </p:cNvPr>
          <p:cNvPicPr>
            <a:picLocks noChangeAspect="1"/>
          </p:cNvPicPr>
          <p:nvPr/>
        </p:nvPicPr>
        <p:blipFill>
          <a:blip r:embed="rId4"/>
          <a:stretch>
            <a:fillRect/>
          </a:stretch>
        </p:blipFill>
        <p:spPr>
          <a:xfrm>
            <a:off x="7827021" y="1514208"/>
            <a:ext cx="1775501" cy="52098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403</TotalTime>
  <Words>1245</Words>
  <Application>Microsoft Office PowerPoint</Application>
  <PresentationFormat>Widescreen</PresentationFormat>
  <Paragraphs>182</Paragraphs>
  <Slides>48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Yogyawan Iskandar</cp:lastModifiedBy>
  <cp:revision>249</cp:revision>
  <dcterms:created xsi:type="dcterms:W3CDTF">2021-04-29T18:58:34Z</dcterms:created>
  <dcterms:modified xsi:type="dcterms:W3CDTF">2024-03-25T13:55:21Z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